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7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F072-CBFB-4FB4-86D8-B0C8DB7AEA79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99B7-2770-4801-8D78-93B01B07F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361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F072-CBFB-4FB4-86D8-B0C8DB7AEA79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99B7-2770-4801-8D78-93B01B07F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002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F072-CBFB-4FB4-86D8-B0C8DB7AEA79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99B7-2770-4801-8D78-93B01B07F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5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F072-CBFB-4FB4-86D8-B0C8DB7AEA79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99B7-2770-4801-8D78-93B01B07F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776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F072-CBFB-4FB4-86D8-B0C8DB7AEA79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99B7-2770-4801-8D78-93B01B07F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438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F072-CBFB-4FB4-86D8-B0C8DB7AEA79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99B7-2770-4801-8D78-93B01B07F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94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F072-CBFB-4FB4-86D8-B0C8DB7AEA79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99B7-2770-4801-8D78-93B01B07F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35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F072-CBFB-4FB4-86D8-B0C8DB7AEA79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99B7-2770-4801-8D78-93B01B07F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F072-CBFB-4FB4-86D8-B0C8DB7AEA79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99B7-2770-4801-8D78-93B01B07F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15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F072-CBFB-4FB4-86D8-B0C8DB7AEA79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99B7-2770-4801-8D78-93B01B07F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143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F072-CBFB-4FB4-86D8-B0C8DB7AEA79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99B7-2770-4801-8D78-93B01B07F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12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BF072-CBFB-4FB4-86D8-B0C8DB7AEA79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999B7-2770-4801-8D78-93B01B07F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884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Presentation of the </a:t>
            </a:r>
            <a:br>
              <a:rPr lang="sv-SE" dirty="0"/>
            </a:br>
            <a:r>
              <a:rPr lang="sv-SE" dirty="0"/>
              <a:t>42nd Bi-</a:t>
            </a:r>
            <a:r>
              <a:rPr lang="sv-SE" dirty="0" err="1"/>
              <a:t>annual</a:t>
            </a:r>
            <a:r>
              <a:rPr lang="sv-SE" dirty="0"/>
              <a:t> </a:t>
            </a:r>
            <a:r>
              <a:rPr lang="sv-SE" dirty="0" err="1"/>
              <a:t>Report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Jakob Sjövall</a:t>
            </a:r>
            <a:br>
              <a:rPr lang="sv-SE" dirty="0"/>
            </a:br>
            <a:r>
              <a:rPr lang="sv-SE" dirty="0"/>
              <a:t>Permanent </a:t>
            </a:r>
            <a:r>
              <a:rPr lang="sv-SE" dirty="0" err="1"/>
              <a:t>Member</a:t>
            </a:r>
            <a:r>
              <a:rPr lang="sv-SE" dirty="0"/>
              <a:t> of the COSAC Secretariat</a:t>
            </a:r>
            <a:endParaRPr lang="en-GB" dirty="0"/>
          </a:p>
        </p:txBody>
      </p:sp>
      <p:pic>
        <p:nvPicPr>
          <p:cNvPr id="4" name="Content Placeholder 10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419" y="5667304"/>
            <a:ext cx="2229161" cy="10193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15809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42nd Bi-</a:t>
            </a:r>
            <a:r>
              <a:rPr lang="sv-SE" dirty="0" err="1"/>
              <a:t>annual</a:t>
            </a:r>
            <a:r>
              <a:rPr lang="sv-SE" dirty="0"/>
              <a:t> </a:t>
            </a:r>
            <a:r>
              <a:rPr lang="sv-SE" dirty="0" err="1"/>
              <a:t>Report</a:t>
            </a:r>
            <a:r>
              <a:rPr lang="sv-SE" dirty="0"/>
              <a:t> – </a:t>
            </a:r>
            <a:r>
              <a:rPr lang="sv-SE" dirty="0" err="1"/>
              <a:t>Chapter</a:t>
            </a:r>
            <a:r>
              <a:rPr lang="sv-SE" dirty="0"/>
              <a:t> </a:t>
            </a:r>
            <a:r>
              <a:rPr lang="sv-SE" dirty="0" err="1"/>
              <a:t>One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600" dirty="0"/>
              <a:t>Eleven Parliaments/Chambers are involved in the nomination of candidates to the General Court &amp; Court of Justice; ten in nominating Commissioners; and nine in nominating members of the Court of Auditors</a:t>
            </a:r>
          </a:p>
          <a:p>
            <a:r>
              <a:rPr lang="en-GB" sz="2600" dirty="0"/>
              <a:t>In 26 national Parliaments/Chambers, MEPs may take part in meetings</a:t>
            </a:r>
          </a:p>
          <a:p>
            <a:r>
              <a:rPr lang="en-GB" sz="2600" dirty="0"/>
              <a:t>In 27 Parliaments/Chambers, the government position is discussed ahead of European Council meetings</a:t>
            </a:r>
          </a:p>
          <a:p>
            <a:r>
              <a:rPr lang="en-GB" sz="2600" dirty="0"/>
              <a:t>Twenty national Parliaments/Chambers report using the subsidiarity check mechanism as set out in Protocol 2 of the Lisbon Treaty</a:t>
            </a:r>
          </a:p>
        </p:txBody>
      </p:sp>
      <p:pic>
        <p:nvPicPr>
          <p:cNvPr id="13" name="Content Placeholder 10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419" y="5667304"/>
            <a:ext cx="2229161" cy="10193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4210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42nd Bi-</a:t>
            </a:r>
            <a:r>
              <a:rPr lang="sv-SE" dirty="0" err="1"/>
              <a:t>annual</a:t>
            </a:r>
            <a:r>
              <a:rPr lang="sv-SE" dirty="0"/>
              <a:t> </a:t>
            </a:r>
            <a:r>
              <a:rPr lang="sv-SE" dirty="0" err="1"/>
              <a:t>Report</a:t>
            </a:r>
            <a:r>
              <a:rPr lang="sv-SE" dirty="0"/>
              <a:t> – </a:t>
            </a:r>
            <a:r>
              <a:rPr lang="sv-SE" dirty="0" err="1"/>
              <a:t>Chapter</a:t>
            </a:r>
            <a:r>
              <a:rPr lang="sv-SE" dirty="0"/>
              <a:t> </a:t>
            </a:r>
            <a:r>
              <a:rPr lang="sv-SE" dirty="0" err="1"/>
              <a:t>Two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Ten Parliaments/Chambers have discussed the Commission toolbox on demographic change (COM(2023) 557) in the EU affairs committee; seven have done so in other committees</a:t>
            </a:r>
          </a:p>
          <a:p>
            <a:r>
              <a:rPr lang="en-GB" dirty="0"/>
              <a:t>In 16 Parliaments/Chambers there is a committee responsible for demographic issues</a:t>
            </a:r>
          </a:p>
          <a:p>
            <a:r>
              <a:rPr lang="en-GB" dirty="0"/>
              <a:t>Many Parliaments/Chambers gave detailed responses on measures taken at national level to deal with demographic trends</a:t>
            </a:r>
          </a:p>
          <a:p>
            <a:endParaRPr lang="en-GB" dirty="0"/>
          </a:p>
        </p:txBody>
      </p:sp>
      <p:pic>
        <p:nvPicPr>
          <p:cNvPr id="13" name="Content Placeholder 10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419" y="5667304"/>
            <a:ext cx="2229161" cy="10193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57293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42nd Bi-</a:t>
            </a:r>
            <a:r>
              <a:rPr lang="sv-SE" dirty="0" err="1"/>
              <a:t>annual</a:t>
            </a:r>
            <a:r>
              <a:rPr lang="sv-SE" dirty="0"/>
              <a:t> </a:t>
            </a:r>
            <a:r>
              <a:rPr lang="sv-SE" dirty="0" err="1"/>
              <a:t>Report</a:t>
            </a:r>
            <a:r>
              <a:rPr lang="sv-SE" dirty="0"/>
              <a:t> – </a:t>
            </a:r>
            <a:r>
              <a:rPr lang="sv-SE" dirty="0" err="1"/>
              <a:t>Chapter</a:t>
            </a:r>
            <a:r>
              <a:rPr lang="sv-SE" dirty="0"/>
              <a:t> Three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The Commission annual enlargement package 2023 has been discussed in 28 Parliaments/Chambers</a:t>
            </a:r>
          </a:p>
          <a:p>
            <a:r>
              <a:rPr lang="en-GB" dirty="0"/>
              <a:t>Cooperation with candidate or potential candidate countries parliaments exists in 34 Parliaments/Chambers</a:t>
            </a:r>
          </a:p>
          <a:p>
            <a:r>
              <a:rPr lang="en-GB" dirty="0"/>
              <a:t>Since January 2023, 16 </a:t>
            </a:r>
            <a:r>
              <a:rPr lang="en-GB"/>
              <a:t>missions to UA, 14 to MD, 12 to GE.</a:t>
            </a:r>
            <a:endParaRPr lang="en-GB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7331" y="1825625"/>
            <a:ext cx="4351338" cy="4351338"/>
          </a:xfrm>
        </p:spPr>
      </p:pic>
      <p:pic>
        <p:nvPicPr>
          <p:cNvPr id="13" name="Content Placeholder 10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419" y="5667304"/>
            <a:ext cx="2229161" cy="10193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5111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227</Words>
  <Application>Microsoft Office PowerPoint</Application>
  <PresentationFormat>Szélesvásznú</PresentationFormat>
  <Paragraphs>16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Presentation of the  42nd Bi-annual Report</vt:lpstr>
      <vt:lpstr>42nd Bi-annual Report – Chapter One</vt:lpstr>
      <vt:lpstr>42nd Bi-annual Report – Chapter Two</vt:lpstr>
      <vt:lpstr>42nd Bi-annual Report – Chapter Three</vt:lpstr>
    </vt:vector>
  </TitlesOfParts>
  <Company>European Parliament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41st Bi-annual Report – Chapter One</dc:title>
  <dc:creator>SJÖVALL Jakob (SE-Parliament)</dc:creator>
  <cp:lastModifiedBy>ROSTASI</cp:lastModifiedBy>
  <cp:revision>15</cp:revision>
  <dcterms:created xsi:type="dcterms:W3CDTF">2024-03-20T11:06:05Z</dcterms:created>
  <dcterms:modified xsi:type="dcterms:W3CDTF">2024-10-24T14:16:04Z</dcterms:modified>
</cp:coreProperties>
</file>